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-US/docs/Web/CSS/backgroun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07.png"/><Relationship Id="rId5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33400" y="120187"/>
            <a:ext cx="69180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0">
                <a:solidFill>
                  <a:srgbClr val="434343"/>
                </a:solidFill>
              </a:rPr>
              <a:t>08</a:t>
            </a:r>
          </a:p>
        </p:txBody>
      </p:sp>
      <p:sp>
        <p:nvSpPr>
          <p:cNvPr id="46" name="Shape 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Images &amp; Backgrounds</a:t>
            </a:r>
          </a:p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I399 Web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Resolution!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895350"/>
            <a:ext cx="8229600" cy="400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2D2F2B"/>
                </a:solidFill>
              </a:rPr>
              <a:t>When it comes to graphics, t</a:t>
            </a:r>
            <a:r>
              <a:rPr lang="en" sz="2400">
                <a:solidFill>
                  <a:srgbClr val="2D2F2B"/>
                </a:solidFill>
              </a:rPr>
              <a:t>he resolution required for an image to appear beautifully on a </a:t>
            </a:r>
            <a:r>
              <a:rPr i="1" lang="en" sz="2400">
                <a:solidFill>
                  <a:srgbClr val="2D2F2B"/>
                </a:solidFill>
              </a:rPr>
              <a:t>screen </a:t>
            </a:r>
            <a:r>
              <a:rPr lang="en" sz="2400">
                <a:solidFill>
                  <a:srgbClr val="2D2F2B"/>
                </a:solidFill>
              </a:rPr>
              <a:t>is not necessarily the same as what is required for </a:t>
            </a:r>
            <a:r>
              <a:rPr i="1" lang="en" sz="2400">
                <a:solidFill>
                  <a:srgbClr val="2D2F2B"/>
                </a:solidFill>
              </a:rPr>
              <a:t>print</a:t>
            </a:r>
            <a:r>
              <a:rPr lang="en" sz="2400">
                <a:solidFill>
                  <a:srgbClr val="2D2F2B"/>
                </a:solidFill>
              </a:rPr>
              <a:t>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2D2F2B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0000"/>
              <a:buFont typeface="Arial"/>
              <a:buNone/>
            </a:pPr>
            <a:r>
              <a:rPr lang="en" sz="2200">
                <a:solidFill>
                  <a:srgbClr val="9900FF"/>
                </a:solidFill>
              </a:rPr>
              <a:t>Images on websites should be OPTIMIZED (made to fit the resolution and size needed) so that loading time is reduced.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D2F2B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 sz="2400">
                <a:solidFill>
                  <a:srgbClr val="999999"/>
                </a:solidFill>
              </a:rPr>
              <a:t>OMG! SO, WHAT HAPPENS WHEN YOU PRINT A GRAPHIC THAT IS OPTIMIZED FOR VIEWING ONLINE?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Resolution!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15" y="1168602"/>
            <a:ext cx="7339575" cy="35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Resolution!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895350"/>
            <a:ext cx="8229600" cy="400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400">
                <a:solidFill>
                  <a:srgbClr val="2D2F2B"/>
                </a:solidFill>
              </a:rPr>
              <a:t>The point….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D2F2B"/>
                </a:solidFill>
              </a:rPr>
              <a:t>If you’re working with a brand, you’ll need graphics optimized for printing purposes, and some optimized for digital usage.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D2F2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D2F2B"/>
                </a:solidFill>
              </a:rPr>
              <a:t>And because of the rise in HD and “retina displays” (better monitors), we may need several versions at different sizes for digital usage as well.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backgrounds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body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en">
                <a:solidFill>
                  <a:srgbClr val="9900FF"/>
                </a:solidFill>
              </a:rPr>
              <a:t>background-color:</a:t>
            </a:r>
            <a:r>
              <a:rPr lang="en">
                <a:solidFill>
                  <a:srgbClr val="9900FF"/>
                </a:solidFill>
              </a:rPr>
              <a:t> </a:t>
            </a:r>
            <a:r>
              <a:rPr i="1" lang="en">
                <a:solidFill>
                  <a:srgbClr val="9900FF"/>
                </a:solidFill>
              </a:rPr>
              <a:t>green</a:t>
            </a:r>
            <a:r>
              <a:rPr lang="en">
                <a:solidFill>
                  <a:srgbClr val="9900FF"/>
                </a:solidFill>
              </a:rPr>
              <a:t>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en">
                <a:solidFill>
                  <a:srgbClr val="9900FF"/>
                </a:solidFill>
              </a:rPr>
              <a:t>background-image:</a:t>
            </a:r>
            <a:r>
              <a:rPr lang="en">
                <a:solidFill>
                  <a:srgbClr val="9900FF"/>
                </a:solidFill>
              </a:rPr>
              <a:t> url('</a:t>
            </a:r>
            <a:r>
              <a:rPr i="1" lang="en">
                <a:solidFill>
                  <a:srgbClr val="9900FF"/>
                </a:solidFill>
              </a:rPr>
              <a:t>baby-</a:t>
            </a:r>
            <a:r>
              <a:rPr i="1" lang="en">
                <a:solidFill>
                  <a:srgbClr val="9900FF"/>
                </a:solidFill>
              </a:rPr>
              <a:t>goat</a:t>
            </a:r>
            <a:r>
              <a:rPr i="1" lang="en">
                <a:solidFill>
                  <a:srgbClr val="9900FF"/>
                </a:solidFill>
              </a:rPr>
              <a:t>.png</a:t>
            </a:r>
            <a:r>
              <a:rPr lang="en">
                <a:solidFill>
                  <a:srgbClr val="9900FF"/>
                </a:solidFill>
              </a:rPr>
              <a:t>');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en">
                <a:solidFill>
                  <a:srgbClr val="9900FF"/>
                </a:solidFill>
              </a:rPr>
              <a:t>background-repeat:</a:t>
            </a:r>
            <a:r>
              <a:rPr lang="en">
                <a:solidFill>
                  <a:srgbClr val="9900FF"/>
                </a:solidFill>
              </a:rPr>
              <a:t> no-repeat;</a:t>
            </a:r>
          </a:p>
          <a:p>
            <a:pPr indent="387350" lvl="0" marL="45720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>
                <a:solidFill>
                  <a:srgbClr val="9900FF"/>
                </a:solidFill>
              </a:rPr>
              <a:t>background-attachment:</a:t>
            </a:r>
            <a:r>
              <a:rPr lang="en">
                <a:solidFill>
                  <a:srgbClr val="9900FF"/>
                </a:solidFill>
              </a:rPr>
              <a:t> fixed;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en">
                <a:solidFill>
                  <a:srgbClr val="9900FF"/>
                </a:solidFill>
              </a:rPr>
              <a:t>background-position:</a:t>
            </a:r>
            <a:r>
              <a:rPr lang="en">
                <a:solidFill>
                  <a:srgbClr val="9900FF"/>
                </a:solidFill>
              </a:rPr>
              <a:t> right top;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Shorthand property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857250"/>
            <a:ext cx="8358600" cy="42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9900FF"/>
                </a:solidFill>
              </a:rPr>
              <a:t>body { background: #ffffff url('</a:t>
            </a:r>
            <a:r>
              <a:rPr i="1" lang="en" sz="2400">
                <a:solidFill>
                  <a:srgbClr val="9900FF"/>
                </a:solidFill>
              </a:rPr>
              <a:t>tree.png</a:t>
            </a:r>
            <a:r>
              <a:rPr lang="en" sz="2400">
                <a:solidFill>
                  <a:srgbClr val="9900FF"/>
                </a:solidFill>
              </a:rPr>
              <a:t>') no-repeat right top;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u="sng"/>
              <a:t>The order of the property values is</a:t>
            </a:r>
            <a:r>
              <a:rPr lang="en" sz="2000"/>
              <a:t>: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/>
              <a:t>background-color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/>
              <a:t>background-image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/>
              <a:t>background-repeat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/>
              <a:t>background-attachment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/>
              <a:t>b</a:t>
            </a:r>
            <a:r>
              <a:rPr lang="en" sz="2000"/>
              <a:t>ackground-position</a:t>
            </a:r>
            <a:br>
              <a:rPr lang="en" sz="2000"/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i="1" lang="en" sz="1400"/>
              <a:t>Not all </a:t>
            </a:r>
            <a:r>
              <a:rPr i="1" lang="en" sz="1400"/>
              <a:t>property values required as long as the ones that are present are in this order.</a:t>
            </a:r>
            <a:br>
              <a:rPr i="1" lang="en" sz="1400"/>
            </a:br>
            <a:r>
              <a:rPr i="1" lang="en" sz="1400"/>
              <a:t>More values exist, but we usually don’t need to set them.. They can stay as defaults.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https://developer.mozilla.org/en-US/docs/Web/CSS/background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895350"/>
            <a:ext cx="8229600" cy="419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If my image is large, and I don't want users to scroll off of it, I can </a:t>
            </a:r>
            <a:r>
              <a:rPr b="1" lang="en" sz="2400">
                <a:solidFill>
                  <a:srgbClr val="FFFFFF"/>
                </a:solidFill>
              </a:rPr>
              <a:t>FIX</a:t>
            </a:r>
            <a:r>
              <a:rPr lang="en" sz="2400">
                <a:solidFill>
                  <a:srgbClr val="FFFFFF"/>
                </a:solidFill>
              </a:rPr>
              <a:t> its position.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Setting the </a:t>
            </a:r>
            <a:r>
              <a:rPr b="1" lang="en" sz="2400">
                <a:solidFill>
                  <a:srgbClr val="FFFFFF"/>
                </a:solidFill>
              </a:rPr>
              <a:t>REPEAT</a:t>
            </a:r>
            <a:r>
              <a:rPr lang="en" sz="2400">
                <a:solidFill>
                  <a:srgbClr val="FFFFFF"/>
                </a:solidFill>
              </a:rPr>
              <a:t> can give me a pattern that runs down the side or top. 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If my background image is going to repeat, I will try to make it </a:t>
            </a:r>
            <a:r>
              <a:rPr b="1" lang="en" sz="2400">
                <a:solidFill>
                  <a:srgbClr val="FFFFFF"/>
                </a:solidFill>
              </a:rPr>
              <a:t>SEAMLESS</a:t>
            </a:r>
            <a:r>
              <a:rPr lang="en" sz="2400">
                <a:solidFill>
                  <a:srgbClr val="FFFFFF"/>
                </a:solidFill>
              </a:rPr>
              <a:t>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It's a good idea to set </a:t>
            </a:r>
            <a:r>
              <a:rPr b="1" i="1" lang="en" sz="2400">
                <a:solidFill>
                  <a:srgbClr val="FFFFFF"/>
                </a:solidFill>
              </a:rPr>
              <a:t>background-color</a:t>
            </a:r>
            <a:r>
              <a:rPr lang="en" sz="2400">
                <a:solidFill>
                  <a:srgbClr val="FFFFFF"/>
                </a:solidFill>
              </a:rPr>
              <a:t> as a default.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D966"/>
                </a:solidFill>
              </a:rPr>
              <a:t>Background images can </a:t>
            </a:r>
            <a:br>
              <a:rPr b="1" lang="en" sz="2400">
                <a:solidFill>
                  <a:srgbClr val="FFD966"/>
                </a:solidFill>
              </a:rPr>
            </a:br>
            <a:r>
              <a:rPr b="1" lang="en" sz="2400">
                <a:solidFill>
                  <a:srgbClr val="FFD966"/>
                </a:solidFill>
              </a:rPr>
              <a:t>be layered for more effects.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E69138"/>
              </a:solidFill>
            </a:endParaRP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D966"/>
                </a:solidFill>
              </a:rPr>
              <a:t>Important parts</a:t>
            </a:r>
            <a:r>
              <a:rPr lang="en">
                <a:solidFill>
                  <a:srgbClr val="FFD966"/>
                </a:solidFill>
              </a:rPr>
              <a:t>:</a:t>
            </a:r>
          </a:p>
        </p:txBody>
      </p:sp>
      <p:sp>
        <p:nvSpPr>
          <p:cNvPr id="161" name="Shape 161"/>
          <p:cNvSpPr/>
          <p:nvPr/>
        </p:nvSpPr>
        <p:spPr>
          <a:xfrm>
            <a:off x="6052991" y="3941004"/>
            <a:ext cx="2587200" cy="9330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HTML 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04800" y="510775"/>
            <a:ext cx="3544500" cy="121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3: </a:t>
            </a:r>
            <a:br>
              <a:rPr lang="en"/>
            </a:br>
            <a:r>
              <a:rPr lang="en"/>
              <a:t>Design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04800" y="1475525"/>
            <a:ext cx="3669000" cy="352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Design a saying or </a:t>
            </a:r>
            <a:br>
              <a:rPr lang="en" sz="2400"/>
            </a:br>
            <a:r>
              <a:rPr lang="en" sz="2400"/>
              <a:t>song lyric.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Use a background image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Style the typography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Pay attention to color choices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Use &lt;span&gt; and possibly &lt;q&gt;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4" y="0"/>
            <a:ext cx="49536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281175" y="4522706"/>
            <a:ext cx="8229600" cy="4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3: Alicia Maxey S16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5" y="205971"/>
            <a:ext cx="8317600" cy="43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281175" y="4522706"/>
            <a:ext cx="8229600" cy="4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3: Justin Muse S16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00" y="100999"/>
            <a:ext cx="7116810" cy="44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281175" y="4491524"/>
            <a:ext cx="8229600" cy="43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3: Tyler Russell S16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62" y="151924"/>
            <a:ext cx="7905076" cy="4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>
                <a:solidFill>
                  <a:srgbClr val="000000"/>
                </a:solidFill>
              </a:rPr>
              <a:t>REVIEW: Content Images</a:t>
            </a:r>
            <a:r>
              <a:rPr b="0" lang="en">
                <a:solidFill>
                  <a:srgbClr val="CC0000"/>
                </a:solidFill>
              </a:rPr>
              <a:t> &lt;img&gt;	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</a:rPr>
              <a:t>&lt;img src="</a:t>
            </a:r>
            <a:r>
              <a:rPr b="1" lang="en" sz="2400">
                <a:solidFill>
                  <a:srgbClr val="6AA84F"/>
                </a:solidFill>
              </a:rPr>
              <a:t>images/kittens.png</a:t>
            </a:r>
            <a:r>
              <a:rPr b="1" lang="en" sz="2400">
                <a:solidFill>
                  <a:srgbClr val="434343"/>
                </a:solidFill>
              </a:rPr>
              <a:t>" alt="kitten"&gt;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</a:rPr>
              <a:t>&lt;img src="</a:t>
            </a:r>
            <a:r>
              <a:rPr b="1" lang="en" sz="2400">
                <a:solidFill>
                  <a:srgbClr val="6AA84F"/>
                </a:solidFill>
              </a:rPr>
              <a:t>images/kittens.png</a:t>
            </a:r>
            <a:r>
              <a:rPr b="1" lang="en" sz="2400">
                <a:solidFill>
                  <a:srgbClr val="434343"/>
                </a:solidFill>
              </a:rPr>
              <a:t>" /&gt;  </a:t>
            </a:r>
            <a:r>
              <a:rPr b="1" lang="en" sz="2400">
                <a:solidFill>
                  <a:srgbClr val="999999"/>
                </a:solidFill>
              </a:rPr>
              <a:t>(HTML4)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</a:rPr>
              <a:t>&lt;img src="</a:t>
            </a:r>
            <a:r>
              <a:rPr b="1" lang="en" sz="2400">
                <a:solidFill>
                  <a:srgbClr val="6AA84F"/>
                </a:solidFill>
              </a:rPr>
              <a:t>images/kittens.png</a:t>
            </a:r>
            <a:r>
              <a:rPr b="1" lang="en" sz="2400">
                <a:solidFill>
                  <a:srgbClr val="434343"/>
                </a:solidFill>
              </a:rPr>
              <a:t>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</a:rPr>
              <a:t>         alt="kitten"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</a:rPr>
              <a:t>         srcset="kitten-HD.png 2x"&gt;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The </a:t>
            </a:r>
            <a:r>
              <a:rPr b="1" lang="en" sz="2400">
                <a:solidFill>
                  <a:srgbClr val="000000"/>
                </a:solidFill>
              </a:rPr>
              <a:t>src</a:t>
            </a:r>
            <a:r>
              <a:rPr lang="en" sz="2400">
                <a:solidFill>
                  <a:srgbClr val="000000"/>
                </a:solidFill>
              </a:rPr>
              <a:t> attribute works just like </a:t>
            </a:r>
            <a:r>
              <a:rPr b="1" lang="en" sz="2400">
                <a:solidFill>
                  <a:srgbClr val="000000"/>
                </a:solidFill>
              </a:rPr>
              <a:t>href</a:t>
            </a:r>
            <a:r>
              <a:rPr lang="en" sz="2400">
                <a:solidFill>
                  <a:srgbClr val="000000"/>
                </a:solidFill>
              </a:rPr>
              <a:t> does for the</a:t>
            </a:r>
            <a:r>
              <a:rPr b="1" lang="en" sz="2400">
                <a:solidFill>
                  <a:srgbClr val="000000"/>
                </a:solidFill>
              </a:rPr>
              <a:t> &lt;a&gt;</a:t>
            </a:r>
            <a:r>
              <a:rPr lang="en" sz="2400">
                <a:solidFill>
                  <a:srgbClr val="000000"/>
                </a:solidFill>
              </a:rPr>
              <a:t> anchor link tag. Specifying the </a:t>
            </a:r>
            <a:r>
              <a:rPr b="1" lang="en" sz="2400">
                <a:solidFill>
                  <a:srgbClr val="000000"/>
                </a:solidFill>
              </a:rPr>
              <a:t>width</a:t>
            </a:r>
            <a:r>
              <a:rPr lang="en" sz="2400">
                <a:solidFill>
                  <a:srgbClr val="000000"/>
                </a:solidFill>
              </a:rPr>
              <a:t> and </a:t>
            </a:r>
            <a:r>
              <a:rPr b="1" lang="en" sz="2400">
                <a:solidFill>
                  <a:srgbClr val="000000"/>
                </a:solidFill>
              </a:rPr>
              <a:t>height</a:t>
            </a:r>
            <a:r>
              <a:rPr lang="en" sz="2400">
                <a:solidFill>
                  <a:srgbClr val="000000"/>
                </a:solidFill>
              </a:rPr>
              <a:t> is sometimes done here, sometimes in the CSS.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4724400" y="1085850"/>
            <a:ext cx="39843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Raster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Image made up of pixels, each with their own color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Best for photographs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Resizing possible, but can't make an image larger without losing quality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Adobe Photoshop creates raster graphics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085850"/>
            <a:ext cx="39843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Vector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Image made up of dots and lines with given coordinates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Best for logos and graphical elements with big areas of a single color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Completely resizable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Adobe Illustrator creates vector graphics</a:t>
            </a:r>
          </a:p>
        </p:txBody>
      </p:sp>
      <p:sp>
        <p:nvSpPr>
          <p:cNvPr id="65" name="Shape 65"/>
          <p:cNvSpPr/>
          <p:nvPr/>
        </p:nvSpPr>
        <p:spPr>
          <a:xfrm>
            <a:off x="1895816" y="879820"/>
            <a:ext cx="2456943" cy="674843"/>
          </a:xfrm>
          <a:custGeom>
            <a:pathLst>
              <a:path extrusionOk="0" h="58504" w="110723">
                <a:moveTo>
                  <a:pt x="0" y="40316"/>
                </a:moveTo>
                <a:cubicBezTo>
                  <a:pt x="3110" y="36065"/>
                  <a:pt x="12647" y="11805"/>
                  <a:pt x="18661" y="14812"/>
                </a:cubicBezTo>
                <a:cubicBezTo>
                  <a:pt x="24674" y="17818"/>
                  <a:pt x="26126" y="60739"/>
                  <a:pt x="36079" y="58355"/>
                </a:cubicBezTo>
                <a:cubicBezTo>
                  <a:pt x="46031" y="55970"/>
                  <a:pt x="69253" y="4548"/>
                  <a:pt x="78377" y="505"/>
                </a:cubicBezTo>
                <a:cubicBezTo>
                  <a:pt x="87500" y="-3538"/>
                  <a:pt x="85427" y="30260"/>
                  <a:pt x="90818" y="34096"/>
                </a:cubicBezTo>
                <a:cubicBezTo>
                  <a:pt x="96209" y="37932"/>
                  <a:pt x="107405" y="25283"/>
                  <a:pt x="110723" y="23521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6" name="Shape 66"/>
          <p:cNvSpPr/>
          <p:nvPr/>
        </p:nvSpPr>
        <p:spPr>
          <a:xfrm>
            <a:off x="3122398" y="1138499"/>
            <a:ext cx="165599" cy="157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Vector versus Raster</a:t>
            </a:r>
          </a:p>
        </p:txBody>
      </p:sp>
      <p:sp>
        <p:nvSpPr>
          <p:cNvPr id="68" name="Shape 68"/>
          <p:cNvSpPr/>
          <p:nvPr/>
        </p:nvSpPr>
        <p:spPr>
          <a:xfrm>
            <a:off x="6629982" y="1135564"/>
            <a:ext cx="402600" cy="302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032503" y="1135564"/>
            <a:ext cx="402600" cy="302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35025" y="1135564"/>
            <a:ext cx="402600" cy="302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7032503" y="833673"/>
            <a:ext cx="402600" cy="30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435025" y="833673"/>
            <a:ext cx="402600" cy="302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7837546" y="833673"/>
            <a:ext cx="402600" cy="302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837546" y="1135564"/>
            <a:ext cx="402600" cy="3021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744998" y="1049774"/>
            <a:ext cx="165600" cy="157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234698" y="1049774"/>
            <a:ext cx="165600" cy="157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366548" y="1207874"/>
            <a:ext cx="165600" cy="157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822373" y="1207874"/>
            <a:ext cx="165600" cy="157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6629975" y="833673"/>
            <a:ext cx="402600" cy="302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Image Formats: GIF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Images ending with </a:t>
            </a:r>
            <a:r>
              <a:rPr b="1" lang="en"/>
              <a:t>.gif</a:t>
            </a:r>
            <a:r>
              <a:rPr lang="en"/>
              <a:t> are </a:t>
            </a:r>
            <a:br>
              <a:rPr lang="en"/>
            </a:br>
            <a:r>
              <a:rPr lang="en"/>
              <a:t>excellent for: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Logos/graphics with large swaths </a:t>
            </a:r>
            <a:br>
              <a:rPr lang="en" sz="2400"/>
            </a:br>
            <a:r>
              <a:rPr lang="en" sz="2400"/>
              <a:t>of the same color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A simple graphic where you need </a:t>
            </a:r>
            <a:br>
              <a:rPr lang="en" sz="2400"/>
            </a:br>
            <a:r>
              <a:rPr lang="en" sz="2400"/>
              <a:t>one color to disappear / be transparent</a:t>
            </a:r>
          </a:p>
          <a:p>
            <a:pPr indent="-381000" lvl="0" marL="4572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If you want an </a:t>
            </a:r>
            <a:r>
              <a:rPr i="1" lang="en" sz="2400"/>
              <a:t>animated gif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250" y="0"/>
            <a:ext cx="2925750" cy="2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75" y="2194300"/>
            <a:ext cx="2882025" cy="28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Image Formats: JPG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Images ending with .jpg are </a:t>
            </a:r>
            <a:br>
              <a:rPr lang="en"/>
            </a:br>
            <a:r>
              <a:rPr lang="en"/>
              <a:t>best for: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Photographs</a:t>
            </a:r>
          </a:p>
          <a:p>
            <a:pPr indent="-381000" lvl="0" marL="4572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Complex images where no </a:t>
            </a:r>
            <a:br>
              <a:rPr lang="en" sz="2400"/>
            </a:br>
            <a:r>
              <a:rPr lang="en" sz="2400"/>
              <a:t>transparency is needed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899" y="-380998"/>
            <a:ext cx="2932100" cy="19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900" y="1537075"/>
            <a:ext cx="2932101" cy="195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899" y="3492750"/>
            <a:ext cx="2932099" cy="195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Image Formats: PNG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Images ending with .png are just perfect for: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simple graphics when transparency is needed - in fact, PNG-8 is now considered better than GIF for these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when the transparency is complex </a:t>
            </a:r>
            <a:br>
              <a:rPr lang="en" sz="2400"/>
            </a:br>
            <a:r>
              <a:rPr lang="en" sz="2400"/>
              <a:t>or there is a lot of blending of colors, </a:t>
            </a:r>
            <a:br>
              <a:rPr lang="en" sz="2400"/>
            </a:br>
            <a:r>
              <a:rPr lang="en" sz="2400"/>
              <a:t>use PNG-24, but know that the </a:t>
            </a:r>
            <a:br>
              <a:rPr lang="en" sz="2400"/>
            </a:br>
            <a:r>
              <a:rPr lang="en" sz="2400"/>
              <a:t>file size will be larger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550" y="2908031"/>
            <a:ext cx="2777438" cy="208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Image Formats: SVG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Scalable Vector Graphic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Written in code within &lt;tags&gt;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Can be made interactive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Drawn by the browser = no resource to load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Most browsers will draw, but not </a:t>
            </a:r>
            <a:br>
              <a:rPr lang="en" sz="2400"/>
            </a:br>
            <a:r>
              <a:rPr lang="en" sz="2400"/>
              <a:t>widely adopted yet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749" y="0"/>
            <a:ext cx="2676249" cy="267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150" y="2676250"/>
            <a:ext cx="25336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Transparency: the alpha channel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0858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"fourth" dimension to each pixel. We know about red, green and blue mixing together to make a color. The "alpha channel" or the "a" in rgba is a number from 0 to 1, where 0 is transparent and 1 is opaque.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01025"/>
            <a:ext cx="44005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105125" y="3001025"/>
            <a:ext cx="3732900" cy="20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rgb(80, 80, 255)</a:t>
            </a:r>
            <a:r>
              <a:rPr lang="en">
                <a:solidFill>
                  <a:srgbClr val="0000FF"/>
                </a:solidFill>
              </a:rPr>
              <a:t> = a blue color</a:t>
            </a:r>
          </a:p>
          <a:p>
            <a:pPr lvl="0">
              <a:spcBef>
                <a:spcPts val="0"/>
              </a:spcBef>
              <a:buNone/>
            </a:pPr>
            <a:br>
              <a:rPr lang="en">
                <a:solidFill>
                  <a:srgbClr val="0000FF"/>
                </a:solidFill>
              </a:rPr>
            </a:br>
            <a:r>
              <a:rPr b="1" lang="en">
                <a:solidFill>
                  <a:srgbClr val="0000FF"/>
                </a:solidFill>
              </a:rPr>
              <a:t>rgba(80, 80, 255, </a:t>
            </a:r>
            <a:r>
              <a:rPr b="1" lang="en">
                <a:solidFill>
                  <a:srgbClr val="FF00FF"/>
                </a:solidFill>
              </a:rPr>
              <a:t>1</a:t>
            </a:r>
            <a:r>
              <a:rPr b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= same blue color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000FF"/>
                </a:solidFill>
              </a:rPr>
              <a:t>rgba(80, 80, 255, </a:t>
            </a:r>
            <a:r>
              <a:rPr b="1" lang="en">
                <a:solidFill>
                  <a:srgbClr val="FF00FF"/>
                </a:solidFill>
              </a:rPr>
              <a:t>0</a:t>
            </a:r>
            <a:r>
              <a:rPr b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= invisible/transparent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rgba(80, 80, 255, </a:t>
            </a:r>
            <a:r>
              <a:rPr b="1" lang="en">
                <a:solidFill>
                  <a:srgbClr val="FF00FF"/>
                </a:solidFill>
              </a:rPr>
              <a:t>0.5</a:t>
            </a:r>
            <a:r>
              <a:rPr b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= 50% transparent version of same blue color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